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Oxygen"/>
      <p:regular r:id="rId94"/>
      <p:bold r:id="rId95"/>
    </p:embeddedFont>
    <p:embeddedFont>
      <p:font typeface="Nunito"/>
      <p:regular r:id="rId96"/>
      <p:bold r:id="rId97"/>
      <p:italic r:id="rId98"/>
      <p:boldItalic r:id="rId99"/>
    </p:embeddedFont>
    <p:embeddedFont>
      <p:font typeface="Hind"/>
      <p:regular r:id="rId100"/>
      <p:bold r:id="rId101"/>
    </p:embeddedFont>
    <p:embeddedFont>
      <p:font typeface="Helvetica Neue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5" Type="http://schemas.openxmlformats.org/officeDocument/2006/relationships/font" Target="fonts/HelveticaNeue-boldItalic.fntdata"/><Relationship Id="rId104" Type="http://schemas.openxmlformats.org/officeDocument/2006/relationships/font" Target="fonts/HelveticaNeue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.fntdata"/><Relationship Id="rId102" Type="http://schemas.openxmlformats.org/officeDocument/2006/relationships/font" Target="fonts/HelveticaNeue-regular.fntdata"/><Relationship Id="rId101" Type="http://schemas.openxmlformats.org/officeDocument/2006/relationships/font" Target="fonts/Hind-bold.fntdata"/><Relationship Id="rId100" Type="http://schemas.openxmlformats.org/officeDocument/2006/relationships/font" Target="fonts/Hind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Oxygen-bold.fntdata"/><Relationship Id="rId94" Type="http://schemas.openxmlformats.org/officeDocument/2006/relationships/font" Target="fonts/Oxygen-regular.fntdata"/><Relationship Id="rId97" Type="http://schemas.openxmlformats.org/officeDocument/2006/relationships/font" Target="fonts/Nunito-bold.fntdata"/><Relationship Id="rId96" Type="http://schemas.openxmlformats.org/officeDocument/2006/relationships/font" Target="fonts/Nunito-regular.fntdata"/><Relationship Id="rId11" Type="http://schemas.openxmlformats.org/officeDocument/2006/relationships/slide" Target="slides/slide5.xml"/><Relationship Id="rId99" Type="http://schemas.openxmlformats.org/officeDocument/2006/relationships/font" Target="fonts/Nunito-boldItalic.fntdata"/><Relationship Id="rId10" Type="http://schemas.openxmlformats.org/officeDocument/2006/relationships/slide" Target="slides/slide4.xml"/><Relationship Id="rId98" Type="http://schemas.openxmlformats.org/officeDocument/2006/relationships/font" Target="fonts/Nuni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398a8588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398a8588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Slides, materials provided, no need to take notes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398a8588a_1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398a8588a_1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always in this form </a:t>
            </a:r>
            <a:r>
              <a:rPr lang="en"/>
              <a:t>but most will have these components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Loss: L2, squared error, minimizing it to become least squared error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398a8588a_1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398a8588a_1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Elasticnet has another variable that controls how much of Ridge and </a:t>
            </a:r>
            <a:r>
              <a:rPr lang="en"/>
              <a:t>how</a:t>
            </a:r>
            <a:r>
              <a:rPr lang="en"/>
              <a:t> much of LASSO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887d7c3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887d7c3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9a0b544d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9a0b544d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398a8588a_1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398a8588a_1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Loss helps us determine what we value, the kind of loss </a:t>
            </a:r>
            <a:r>
              <a:rPr lang="en"/>
              <a:t>function we use will determine how we value certain data points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398a8588a_1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398a8588a_1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 bar is not average, should just be predicted </a:t>
            </a:r>
            <a:r>
              <a:rPr lang="en"/>
              <a:t>value y 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L2 and L1 are squared and absolute, think of 2 and 1 as the powers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Hinge mostly works on binary classification which we haven’t covered yet but essentially prioritizes getting the correct class and doesn’t care as much as to </a:t>
            </a:r>
            <a:r>
              <a:rPr lang="en"/>
              <a:t>how</a:t>
            </a:r>
            <a:r>
              <a:rPr lang="en"/>
              <a:t> </a:t>
            </a:r>
            <a:r>
              <a:rPr lang="en"/>
              <a:t>correct</a:t>
            </a:r>
            <a:r>
              <a:rPr lang="en"/>
              <a:t> or </a:t>
            </a:r>
            <a:r>
              <a:rPr lang="en"/>
              <a:t>incorrect</a:t>
            </a:r>
            <a:r>
              <a:rPr lang="en"/>
              <a:t> </a:t>
            </a:r>
            <a:r>
              <a:rPr lang="en"/>
              <a:t>something</a:t>
            </a:r>
            <a:r>
              <a:rPr lang="en"/>
              <a:t> 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Logistic is similar to how a logistic function looks, prioritizes loss of values that are close to the correct one but if it’s far off then the loss value only marginally increases, robust to outliers,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9a0b544d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9a0b544d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9a0b544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9a0b544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9a0b544d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9a0b544d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9a0b544d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9a0b544d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398a8588a_1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c398a8588a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Good link for getting a rough idea of the data science project cycle; includes links for further review including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9a0b544d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9a0b544d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9a0b544d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9a0b544d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9a0b544d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9a0b544d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9a0b544d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9a0b544d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398a8588a_1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398a8588a_1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398a8588a_1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398a8588a_1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398a8588a_1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398a8588a_1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398a8588a_1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398a8588a_1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9a0b544d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9a0b544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9a0b544d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9a0b544d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398a8588a_1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c398a8588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9a0b544d7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9a0b544d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9a0b544d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9a0b544d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9a0b544d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9a0b544d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9a0b544d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9a0b544d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9a0b544d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9a0b544d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9a0b544d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9a0b544d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9a0b544d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9a0b544d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9a0b544d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9a0b544d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9a0b544d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9a0b544d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9a0b544d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c9a0b544d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398a8588a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398a8588a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9a0b544d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9a0b544d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9a0b544d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9a0b544d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9a0b544d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9a0b544d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9a0b544d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9a0b544d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9a0b544d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9a0b544d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9a0b544d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9a0b544d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9a0b544d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9a0b544d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9a0b544d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c9a0b544d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9a0b544d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9a0b544d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398a8588a_1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398a8588a_1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398a8588a_1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398a8588a_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398a8588a_1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398a8588a_1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9a0b544d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9a0b544d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9a0b544d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9a0b544d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9a0b544d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9a0b544d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9a0b544d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9a0b544d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9a0b544d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9a0b544d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9a0b544d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9a0b544d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9a0b544d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c9a0b544d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9a0b544d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9a0b544d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9a0b544d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9a0b544d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398a8588a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398a8588a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7b071e8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7b071e8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c7b5232c9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c7b5232c9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7b5232c95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7b5232c9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7b5232c95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7b5232c9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c7b5232c9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c7b5232c9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7b5232c95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c7b5232c95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c7b5232c95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c7b5232c95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7b5232c95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7b5232c95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c7b5232c95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c7b5232c95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c7b5232c95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c7b5232c95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398a8588a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398a8588a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c7b5232c95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c7b5232c95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7b5232c95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7b5232c95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7b5232c95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7b5232c95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c7b5232c95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c7b5232c95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7b5232c95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7b5232c95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c7b5232c95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c7b5232c95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c7b5232c95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c7b5232c95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ca597c29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ca597c29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ca597c29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ca597c29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c7b5232c95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c7b5232c95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398a8588a_1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398a8588a_1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c7b5232c9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c7b5232c9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c7b5232c95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c7b5232c95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c7b5232c9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c7b5232c9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c7b5232c95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c7b5232c95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SVMs have so many different variations, they’ve been adapted to do regressions, binary classifications, multi-class classification, and more. Binary Classification is still their bread </a:t>
            </a:r>
            <a:r>
              <a:rPr lang="en"/>
              <a:t>and</a:t>
            </a:r>
            <a:r>
              <a:rPr lang="en"/>
              <a:t> </a:t>
            </a:r>
            <a:r>
              <a:rPr lang="en"/>
              <a:t>butter though.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c7b5232c95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c7b5232c9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c7b5232c95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c7b5232c95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c7b5232c9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c7b5232c9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c7b5232c95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c7b5232c95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398a8588a_1_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c398a8588a_1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/>
              <a:t>Example: Weather - </a:t>
            </a:r>
            <a:r>
              <a:rPr lang="en"/>
              <a:t>humidity, wind, temperature, cloudy, last time since rained -&gt; inches of rainfall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www.cs.cornell.edu/courses/cs4780/2019fa/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37350" y="1456150"/>
            <a:ext cx="7820100" cy="15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CDS Insights Onboarding SP 21</a:t>
            </a:r>
            <a:endParaRPr b="1" sz="35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Supervised Machine Learning Models</a:t>
            </a:r>
            <a:endParaRPr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03150" y="4299450"/>
            <a:ext cx="59469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CDS Education (Jerry, Raye, and Sam)</a:t>
            </a:r>
            <a:r>
              <a:rPr lang="en" sz="16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endParaRPr sz="16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Some Slides Adapted from Info 1998, CS 4780, </a:t>
            </a:r>
            <a:r>
              <a:rPr i="1" lang="en" sz="1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Mehta, Yang, and Takatsu</a:t>
            </a:r>
            <a:endParaRPr i="1" sz="14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414450" y="2966750"/>
            <a:ext cx="82755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General Form for Many ML Algorithms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08" name="Google Shape;208;p34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4"/>
          <p:cNvSpPr txBox="1"/>
          <p:nvPr/>
        </p:nvSpPr>
        <p:spPr>
          <a:xfrm>
            <a:off x="472475" y="1406675"/>
            <a:ext cx="82359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Squares	objective:       </a:t>
            </a:r>
            <a:r>
              <a:rPr i="1" lang="en" sz="2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𝛽 = argmin</a:t>
            </a:r>
            <a:endParaRPr sz="20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00" y="1406675"/>
            <a:ext cx="7551449" cy="2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0" l="7895" r="36151" t="0"/>
          <a:stretch/>
        </p:blipFill>
        <p:spPr>
          <a:xfrm>
            <a:off x="4617352" y="3859300"/>
            <a:ext cx="1729625" cy="9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Common Linear Regression Variations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17" name="Google Shape;217;p35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0" y="1479000"/>
            <a:ext cx="56697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Simple Least Squares - L2 loss, no regularization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Prone to overfitting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Ridge Regression - L2 loss, L2 regularization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Small (not zero) but well distributed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LASSO - L2 loss, L1 regularization</a:t>
            </a:r>
            <a:endParaRPr sz="16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Sparse weights (can reach 0)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Elasticnet - LASSO+Ridge 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0" r="36151" t="0"/>
          <a:stretch/>
        </p:blipFill>
        <p:spPr>
          <a:xfrm>
            <a:off x="6456412" y="1886487"/>
            <a:ext cx="1973725" cy="9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 rotWithShape="1">
          <a:blip r:embed="rId4">
            <a:alphaModFix/>
          </a:blip>
          <a:srcRect b="0" l="58967" r="0" t="0"/>
          <a:stretch/>
        </p:blipFill>
        <p:spPr>
          <a:xfrm>
            <a:off x="7656175" y="3903575"/>
            <a:ext cx="1170350" cy="9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625" y="2789700"/>
            <a:ext cx="2959425" cy="8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0" l="0" r="35098" t="0"/>
          <a:stretch/>
        </p:blipFill>
        <p:spPr>
          <a:xfrm>
            <a:off x="5735475" y="3922850"/>
            <a:ext cx="1920700" cy="8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Common Linear Regression Variations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963" y="1291750"/>
            <a:ext cx="4511385" cy="37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Demo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Loss Functions (Quantifying Error)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42" name="Google Shape;242;p38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8"/>
          <p:cNvSpPr txBox="1"/>
          <p:nvPr/>
        </p:nvSpPr>
        <p:spPr>
          <a:xfrm>
            <a:off x="812250" y="1458750"/>
            <a:ext cx="75195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Compare</a:t>
            </a:r>
            <a:r>
              <a:rPr b="1" lang="en" sz="1800"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predicted result with known label and outputs some value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xygen"/>
              <a:buChar char="●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We want to </a:t>
            </a:r>
            <a:r>
              <a:rPr b="1" lang="en" sz="1800">
                <a:latin typeface="Oxygen"/>
                <a:ea typeface="Oxygen"/>
                <a:cs typeface="Oxygen"/>
                <a:sym typeface="Oxygen"/>
              </a:rPr>
              <a:t>minimize the loss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 by changing the inputs that we can control (the weights)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Oxygen"/>
              <a:buChar char="●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If our training set is good and we didn’t overfit, then </a:t>
            </a:r>
            <a:r>
              <a:rPr b="1" lang="en" sz="1800">
                <a:latin typeface="Oxygen"/>
                <a:ea typeface="Oxygen"/>
                <a:cs typeface="Oxygen"/>
                <a:sym typeface="Oxygen"/>
              </a:rPr>
              <a:t>minimizing the loss should also minimize our error on new data</a:t>
            </a:r>
            <a:endParaRPr b="1" sz="18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Examples of Loss Functions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49" name="Google Shape;249;p39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250" y="1173625"/>
            <a:ext cx="6021949" cy="38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Choosing Loss Functions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552550" y="1526575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xygen"/>
              <a:buChar char="●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Depends on </a:t>
            </a: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type 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of a data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○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Real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○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Boolean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○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Ordinal (categorical)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○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Nominal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xygen"/>
              <a:buChar char="●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And on </a:t>
            </a: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noise</a:t>
            </a:r>
            <a:endParaRPr b="1" sz="1600">
              <a:latin typeface="Oxygen"/>
              <a:ea typeface="Oxygen"/>
              <a:cs typeface="Oxygen"/>
              <a:sym typeface="Oxyge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○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Small? Large but sparse?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Oxygen"/>
              <a:buChar char="○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From some probabilistic model?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41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Loss functions for real-valued data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552550" y="1526575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xygen"/>
              <a:buChar char="●"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Quadratic/L2</a:t>
            </a:r>
            <a:endParaRPr b="1" sz="1600">
              <a:latin typeface="Oxygen"/>
              <a:ea typeface="Oxygen"/>
              <a:cs typeface="Oxygen"/>
              <a:sym typeface="Oxyge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●"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L1</a:t>
            </a:r>
            <a:endParaRPr b="1" sz="1600">
              <a:latin typeface="Oxygen"/>
              <a:ea typeface="Oxygen"/>
              <a:cs typeface="Oxygen"/>
              <a:sym typeface="Oxyge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●"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Huber</a:t>
            </a:r>
            <a:endParaRPr b="1" sz="1600">
              <a:latin typeface="Oxygen"/>
              <a:ea typeface="Oxygen"/>
              <a:cs typeface="Oxygen"/>
              <a:sym typeface="Oxyge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●"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Quantile</a:t>
            </a:r>
            <a:endParaRPr b="1" sz="1600">
              <a:latin typeface="Oxygen"/>
              <a:ea typeface="Oxygen"/>
              <a:cs typeface="Oxygen"/>
              <a:sym typeface="Oxyge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Oxygen"/>
              <a:buChar char="●"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...</a:t>
            </a:r>
            <a:endParaRPr b="1" sz="16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Least Square Regression (l2) &amp; l1 Regression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70" name="Google Shape;270;p42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75" y="1217500"/>
            <a:ext cx="6731351" cy="19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50" y="3072125"/>
            <a:ext cx="7111800" cy="17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Huber Regression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78" name="Google Shape;278;p43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926" y="1162325"/>
            <a:ext cx="6001450" cy="38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479550" y="2138125"/>
            <a:ext cx="1203000" cy="86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Raw data</a:t>
            </a:r>
            <a:endParaRPr b="0" i="0" sz="18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2391025" y="2138125"/>
            <a:ext cx="1508100" cy="86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Usable data</a:t>
            </a:r>
            <a:endParaRPr b="0" i="0" sz="18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8" name="Google Shape;108;p26"/>
          <p:cNvSpPr/>
          <p:nvPr/>
        </p:nvSpPr>
        <p:spPr>
          <a:xfrm>
            <a:off x="4607598" y="1866375"/>
            <a:ext cx="1415100" cy="139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Statistical and predictive results</a:t>
            </a:r>
            <a:endParaRPr b="0" i="0" sz="18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6708525" y="2138125"/>
            <a:ext cx="1508100" cy="86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Meaningful output</a:t>
            </a:r>
            <a:endParaRPr b="0" i="0" sz="18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cxnSp>
        <p:nvCxnSpPr>
          <p:cNvPr id="110" name="Google Shape;110;p26"/>
          <p:cNvCxnSpPr>
            <a:stCxn id="106" idx="3"/>
            <a:endCxn id="107" idx="1"/>
          </p:cNvCxnSpPr>
          <p:nvPr/>
        </p:nvCxnSpPr>
        <p:spPr>
          <a:xfrm>
            <a:off x="1682550" y="2569825"/>
            <a:ext cx="7086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" name="Google Shape;111;p26"/>
          <p:cNvCxnSpPr>
            <a:stCxn id="107" idx="3"/>
            <a:endCxn id="108" idx="1"/>
          </p:cNvCxnSpPr>
          <p:nvPr/>
        </p:nvCxnSpPr>
        <p:spPr>
          <a:xfrm flipH="1" rot="10800000">
            <a:off x="3899125" y="2561725"/>
            <a:ext cx="708600" cy="8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" name="Google Shape;112;p26"/>
          <p:cNvCxnSpPr>
            <a:stCxn id="108" idx="3"/>
            <a:endCxn id="109" idx="1"/>
          </p:cNvCxnSpPr>
          <p:nvPr/>
        </p:nvCxnSpPr>
        <p:spPr>
          <a:xfrm>
            <a:off x="6022698" y="2561775"/>
            <a:ext cx="685800" cy="81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" name="Google Shape;113;p26"/>
          <p:cNvSpPr txBox="1"/>
          <p:nvPr/>
        </p:nvSpPr>
        <p:spPr>
          <a:xfrm>
            <a:off x="1426750" y="2973325"/>
            <a:ext cx="1580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Data cleaning, imputation, normalization</a:t>
            </a:r>
            <a:endParaRPr b="0" i="0" sz="14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3456400" y="3001525"/>
            <a:ext cx="1415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Data analysis, predictive modeling, etc.</a:t>
            </a:r>
            <a:endParaRPr b="0" i="0" sz="14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cxnSp>
        <p:nvCxnSpPr>
          <p:cNvPr id="115" name="Google Shape;115;p26"/>
          <p:cNvCxnSpPr>
            <a:stCxn id="108" idx="3"/>
            <a:endCxn id="108" idx="2"/>
          </p:cNvCxnSpPr>
          <p:nvPr/>
        </p:nvCxnSpPr>
        <p:spPr>
          <a:xfrm flipH="1">
            <a:off x="5315298" y="2561775"/>
            <a:ext cx="707400" cy="695400"/>
          </a:xfrm>
          <a:prstGeom prst="curvedConnector4">
            <a:avLst>
              <a:gd fmla="val -33648" name="adj1"/>
              <a:gd fmla="val 134243" name="adj2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" name="Google Shape;116;p26"/>
          <p:cNvSpPr/>
          <p:nvPr/>
        </p:nvSpPr>
        <p:spPr>
          <a:xfrm>
            <a:off x="3054500" y="2820875"/>
            <a:ext cx="2282100" cy="1343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5639050" y="3433025"/>
            <a:ext cx="112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Debugging, improving models and analysis</a:t>
            </a:r>
            <a:endParaRPr b="0" i="0" sz="14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6022700" y="1503400"/>
            <a:ext cx="130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Summary and visualization</a:t>
            </a:r>
            <a:endParaRPr b="0" i="0" sz="14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3456400" y="3767425"/>
            <a:ext cx="18105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We are here!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479550" y="4698475"/>
            <a:ext cx="2282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https://towardsdatascience.com/5-steps-of-a-data-science-project-lifecycle-26c50372b492</a:t>
            </a:r>
            <a:endParaRPr b="0" i="0" sz="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C4587"/>
                </a:solidFill>
                <a:latin typeface="Hind"/>
                <a:ea typeface="Hind"/>
                <a:cs typeface="Hind"/>
                <a:sym typeface="Hind"/>
              </a:rPr>
              <a:t>The Data Pipeline</a:t>
            </a:r>
            <a:endParaRPr i="0" sz="2400" u="none" cap="none" strike="noStrike">
              <a:solidFill>
                <a:srgbClr val="1C4587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22" name="Google Shape;122;p26"/>
          <p:cNvSpPr/>
          <p:nvPr/>
        </p:nvSpPr>
        <p:spPr>
          <a:xfrm>
            <a:off x="8465441" y="4955224"/>
            <a:ext cx="95400" cy="95400"/>
          </a:xfrm>
          <a:prstGeom prst="ellipse">
            <a:avLst/>
          </a:prstGeom>
          <a:solidFill>
            <a:srgbClr val="1C4D99"/>
          </a:solidFill>
          <a:ln cap="flat" cmpd="sng" w="9525">
            <a:solidFill>
              <a:srgbClr val="1A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6"/>
          <p:cNvSpPr/>
          <p:nvPr/>
        </p:nvSpPr>
        <p:spPr>
          <a:xfrm>
            <a:off x="478084" y="1097425"/>
            <a:ext cx="1203000" cy="73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</a:t>
            </a:r>
            <a:endParaRPr b="0" i="0" sz="14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4" name="Google Shape;124;p26"/>
          <p:cNvCxnSpPr>
            <a:stCxn id="123" idx="2"/>
            <a:endCxn id="106" idx="0"/>
          </p:cNvCxnSpPr>
          <p:nvPr/>
        </p:nvCxnSpPr>
        <p:spPr>
          <a:xfrm>
            <a:off x="1079584" y="1828225"/>
            <a:ext cx="1500" cy="309900"/>
          </a:xfrm>
          <a:prstGeom prst="straightConnector1">
            <a:avLst/>
          </a:prstGeom>
          <a:noFill/>
          <a:ln cap="flat" cmpd="sng" w="28575">
            <a:solidFill>
              <a:srgbClr val="FDA73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26"/>
          <p:cNvSpPr/>
          <p:nvPr/>
        </p:nvSpPr>
        <p:spPr>
          <a:xfrm>
            <a:off x="7045263" y="3311405"/>
            <a:ext cx="1203000" cy="73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b="0" i="0" sz="14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6" name="Google Shape;126;p26"/>
          <p:cNvCxnSpPr>
            <a:stCxn id="109" idx="3"/>
            <a:endCxn id="125" idx="3"/>
          </p:cNvCxnSpPr>
          <p:nvPr/>
        </p:nvCxnSpPr>
        <p:spPr>
          <a:xfrm>
            <a:off x="8216625" y="2569825"/>
            <a:ext cx="31500" cy="1107000"/>
          </a:xfrm>
          <a:prstGeom prst="bentConnector3">
            <a:avLst>
              <a:gd fmla="val 826153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Robust Statistics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85" name="Google Shape;285;p44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552550" y="1526575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xygen"/>
              <a:buChar char="●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L1 and Huber loss functions are called </a:t>
            </a: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robust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 loss functions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○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When to use them?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○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For </a:t>
            </a: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robustness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 in the presence of large outliers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■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Large, infrequent sensor malfunctions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xygen"/>
              <a:buChar char="■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People lying on surveys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Oxygen"/>
              <a:buChar char="■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Anything that’s not a sum of small iid random variables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Notation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92" name="Google Shape;292;p45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469250"/>
            <a:ext cx="83439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Quantile Regression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99" name="Google Shape;299;p46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2075"/>
            <a:ext cx="8839201" cy="211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Loss functions for classification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06" name="Google Shape;306;p47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99" y="1206450"/>
            <a:ext cx="6667600" cy="38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/>
        </p:nvSpPr>
        <p:spPr>
          <a:xfrm>
            <a:off x="1238200" y="4540125"/>
            <a:ext cx="57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cover more next time when talking about classification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Minimizing Loss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14" name="Google Shape;314;p48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8"/>
          <p:cNvSpPr txBox="1"/>
          <p:nvPr/>
        </p:nvSpPr>
        <p:spPr>
          <a:xfrm>
            <a:off x="596950" y="1581675"/>
            <a:ext cx="791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Gradient Descent</a:t>
            </a:r>
            <a:endParaRPr b="1" i="1" sz="2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570900" y="2231975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xygen"/>
              <a:buChar char="●"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Recall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: the gradient points in the direction the function is most rapidly increasing (and opposite to the direction the function is most rapidly decreasing)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Oxygen"/>
              <a:buChar char="●"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At each iteration shift the weights in the opposite direction of the gradient of the loss function, until it converges to some local minimum.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/>
        </p:nvSpPr>
        <p:spPr>
          <a:xfrm>
            <a:off x="1360050" y="1410325"/>
            <a:ext cx="6423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xygen"/>
                <a:ea typeface="Oxygen"/>
                <a:cs typeface="Oxygen"/>
                <a:sym typeface="Oxygen"/>
              </a:rPr>
              <a:t>J is the loss function, theta_0 and theta_1 are the weights</a:t>
            </a:r>
            <a:endParaRPr b="1" i="1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xygen"/>
                <a:ea typeface="Oxygen"/>
                <a:cs typeface="Oxygen"/>
                <a:sym typeface="Oxygen"/>
              </a:rPr>
              <a:t>Initial value may affect result</a:t>
            </a:r>
            <a:endParaRPr b="1" i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Gradient Descent Visual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23" name="Google Shape;323;p49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600" y="2153775"/>
            <a:ext cx="6046800" cy="28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Gradient Descent Quick Maths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30" name="Google Shape;330;p50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50"/>
          <p:cNvSpPr txBox="1"/>
          <p:nvPr>
            <p:ph idx="1" type="body"/>
          </p:nvPr>
        </p:nvSpPr>
        <p:spPr>
          <a:xfrm>
            <a:off x="1056750" y="1540525"/>
            <a:ext cx="7030500" cy="3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γ is an arbitrary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learning rate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for how far to move down the gradient.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Lower value = more iterations to converge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,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higher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value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risks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overshooting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and diverging. 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 rotWithShape="1">
          <a:blip r:embed="rId3">
            <a:alphaModFix/>
          </a:blip>
          <a:srcRect b="23599" l="0" r="0" t="0"/>
          <a:stretch/>
        </p:blipFill>
        <p:spPr>
          <a:xfrm>
            <a:off x="2264838" y="1220550"/>
            <a:ext cx="4577625" cy="6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013" y="3220800"/>
            <a:ext cx="3631975" cy="16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Gradient Descent Cont’d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39" name="Google Shape;339;p51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9525"/>
            <a:ext cx="8839199" cy="26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Gradient Descent Cont’d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46" name="Google Shape;346;p52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9525"/>
            <a:ext cx="8839199" cy="26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Comparing Models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/>
          <p:nvPr/>
        </p:nvSpPr>
        <p:spPr>
          <a:xfrm>
            <a:off x="8465441" y="4955224"/>
            <a:ext cx="95400" cy="95400"/>
          </a:xfrm>
          <a:prstGeom prst="ellipse">
            <a:avLst/>
          </a:prstGeom>
          <a:solidFill>
            <a:srgbClr val="1C4D99"/>
          </a:solidFill>
          <a:ln cap="flat" cmpd="sng" w="9525">
            <a:solidFill>
              <a:srgbClr val="1A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-1258682" y="2356207"/>
            <a:ext cx="85206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</a:pPr>
            <a:r>
              <a:rPr lang="en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Different Types of ML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333"/>
              <a:buFont typeface="Arial"/>
              <a:buNone/>
            </a:pPr>
            <a:r>
              <a:rPr lang="en" sz="30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3000">
                <a:solidFill>
                  <a:srgbClr val="674EA7"/>
                </a:solidFill>
              </a:rPr>
              <a:t>S</a:t>
            </a:r>
            <a:r>
              <a:rPr lang="en" sz="30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upervised &amp; </a:t>
            </a:r>
            <a:r>
              <a:rPr lang="en" sz="3000">
                <a:solidFill>
                  <a:srgbClr val="674EA7"/>
                </a:solidFill>
              </a:rPr>
              <a:t>U</a:t>
            </a:r>
            <a:r>
              <a:rPr lang="en" sz="30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nsupervised</a:t>
            </a:r>
            <a:r>
              <a:rPr b="1" lang="en" sz="30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1" lang="en" sz="30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30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3000">
                <a:solidFill>
                  <a:srgbClr val="674EA7"/>
                </a:solidFill>
              </a:rPr>
              <a:t>C</a:t>
            </a:r>
            <a:r>
              <a:rPr b="1" lang="en" sz="30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lassification &amp; </a:t>
            </a:r>
            <a:r>
              <a:rPr b="1" lang="en" sz="3000">
                <a:solidFill>
                  <a:srgbClr val="674EA7"/>
                </a:solidFill>
              </a:rPr>
              <a:t>R</a:t>
            </a:r>
            <a:r>
              <a:rPr b="1" lang="en" sz="30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egression)</a:t>
            </a:r>
            <a:endParaRPr b="1" sz="30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8578405" y="4955224"/>
            <a:ext cx="95400" cy="95400"/>
          </a:xfrm>
          <a:prstGeom prst="ellipse">
            <a:avLst/>
          </a:prstGeom>
          <a:solidFill>
            <a:srgbClr val="1C4D99"/>
          </a:solidFill>
          <a:ln cap="flat" cmpd="sng" w="9525">
            <a:solidFill>
              <a:srgbClr val="1A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8711755" y="4955224"/>
            <a:ext cx="95400" cy="95400"/>
          </a:xfrm>
          <a:prstGeom prst="ellipse">
            <a:avLst/>
          </a:prstGeom>
          <a:solidFill>
            <a:srgbClr val="1C4D99"/>
          </a:solidFill>
          <a:ln cap="flat" cmpd="sng" w="9525">
            <a:solidFill>
              <a:srgbClr val="1A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8826220" y="4955224"/>
            <a:ext cx="95400" cy="95400"/>
          </a:xfrm>
          <a:prstGeom prst="ellipse">
            <a:avLst/>
          </a:prstGeom>
          <a:solidFill>
            <a:srgbClr val="1C4D99"/>
          </a:solidFill>
          <a:ln cap="flat" cmpd="sng" w="9525">
            <a:solidFill>
              <a:srgbClr val="1A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8943860" y="4955223"/>
            <a:ext cx="95400" cy="95400"/>
          </a:xfrm>
          <a:prstGeom prst="ellipse">
            <a:avLst/>
          </a:prstGeom>
          <a:solidFill>
            <a:srgbClr val="1C4D99"/>
          </a:solidFill>
          <a:ln cap="flat" cmpd="sng" w="9525">
            <a:solidFill>
              <a:srgbClr val="1A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Train-Test Split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58" name="Google Shape;358;p54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54"/>
          <p:cNvSpPr txBox="1"/>
          <p:nvPr/>
        </p:nvSpPr>
        <p:spPr>
          <a:xfrm>
            <a:off x="563275" y="1497100"/>
            <a:ext cx="7352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Split the data into training set and test set: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Eg: 75%-25%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 train set: use (xi, yi) to fit a model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 test set: use xi to predict yi_hat then compare it to true yi</a:t>
            </a:r>
            <a:endParaRPr sz="1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Cross Validation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65" name="Google Shape;365;p55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25" y="1248475"/>
            <a:ext cx="7694566" cy="37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LOOCV (Leave-One-Out)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2" name="Google Shape;372;p56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75" y="1261925"/>
            <a:ext cx="6044850" cy="35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LOOCV (Leave-One-Out)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9" name="Google Shape;379;p57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550" y="1334337"/>
            <a:ext cx="5756200" cy="3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7"/>
          <p:cNvSpPr txBox="1"/>
          <p:nvPr/>
        </p:nvSpPr>
        <p:spPr>
          <a:xfrm>
            <a:off x="1675550" y="4584275"/>
            <a:ext cx="541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Complexity is HUGE!</a:t>
            </a:r>
            <a:endParaRPr b="1" sz="1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k-Fold Cross-Validation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7" name="Google Shape;387;p58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50" y="1438551"/>
            <a:ext cx="8293651" cy="33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k-Fold Cross-Validation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94" name="Google Shape;394;p59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5" name="Google Shape;3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938" y="1204325"/>
            <a:ext cx="6064126" cy="33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9"/>
          <p:cNvSpPr txBox="1"/>
          <p:nvPr/>
        </p:nvSpPr>
        <p:spPr>
          <a:xfrm>
            <a:off x="625450" y="4518050"/>
            <a:ext cx="771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LOOCV: equivalent to k = n. Typically k-fold has k = 5 or k = 10, and runs faster than LOOCV.</a:t>
            </a:r>
            <a:endParaRPr b="1"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Other Methods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02" name="Google Shape;402;p60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60"/>
          <p:cNvSpPr txBox="1"/>
          <p:nvPr/>
        </p:nvSpPr>
        <p:spPr>
          <a:xfrm>
            <a:off x="552550" y="1526575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xygen"/>
              <a:buChar char="●"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AIC / BIC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xygen"/>
              <a:buChar char="●"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Confusion Matrix (for classification problem)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xygen"/>
              <a:buChar char="●"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R^2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xygen"/>
              <a:buChar char="●"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F-test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xygen"/>
              <a:buChar char="●"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...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AIC (Akaike Information Criterion)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09" name="Google Shape;409;p61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61"/>
          <p:cNvSpPr txBox="1"/>
          <p:nvPr/>
        </p:nvSpPr>
        <p:spPr>
          <a:xfrm>
            <a:off x="552550" y="1272700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an estimator of </a:t>
            </a: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out-of-sample </a:t>
            </a:r>
            <a:r>
              <a:rPr lang="en" sz="1900">
                <a:latin typeface="Oxygen"/>
                <a:ea typeface="Oxygen"/>
                <a:cs typeface="Oxygen"/>
                <a:sym typeface="Oxygen"/>
              </a:rPr>
              <a:t>prediction error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most frequently used when one is not able to easily test the model’s performance on a test set in standard machine learning practice (</a:t>
            </a: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small data, or time series</a:t>
            </a:r>
            <a:r>
              <a:rPr lang="en" sz="1900">
                <a:latin typeface="Oxygen"/>
                <a:ea typeface="Oxygen"/>
                <a:cs typeface="Oxygen"/>
                <a:sym typeface="Oxygen"/>
              </a:rPr>
              <a:t>). 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particularly valuable for time series, because time series analysis’ most valuable data is often the most recent, which is stuck in the validation and test sets.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1" name="Google Shape;411;p61"/>
          <p:cNvSpPr txBox="1"/>
          <p:nvPr/>
        </p:nvSpPr>
        <p:spPr>
          <a:xfrm>
            <a:off x="552550" y="4103800"/>
            <a:ext cx="800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AIC = -2log-likelihood + 2(# of parameters in the model) 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AIC for time series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17" name="Google Shape;417;p62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62"/>
          <p:cNvSpPr txBox="1"/>
          <p:nvPr/>
        </p:nvSpPr>
        <p:spPr>
          <a:xfrm>
            <a:off x="552550" y="1388550"/>
            <a:ext cx="800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AIC = ln(sigma^2) + (n + 2k)/n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9" name="Google Shape;419;p62"/>
          <p:cNvSpPr txBox="1"/>
          <p:nvPr/>
        </p:nvSpPr>
        <p:spPr>
          <a:xfrm>
            <a:off x="552550" y="2045350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sigma^2  = SSE/n, where SSE is the sum of squared error and n is the sample size, thus sigma^2 is the MLE of the variance of the noise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K = # of parameters in the model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Thus AIC penalizes both the complexity of the model and the accuracy of fitting.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Bias corrected AIC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25" name="Google Shape;425;p63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63"/>
          <p:cNvSpPr txBox="1"/>
          <p:nvPr/>
        </p:nvSpPr>
        <p:spPr>
          <a:xfrm>
            <a:off x="552550" y="1388550"/>
            <a:ext cx="800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AIC = ln(sigma^2) + (n + k)/(n - k - 2)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27" name="Google Shape;427;p63"/>
          <p:cNvSpPr txBox="1"/>
          <p:nvPr/>
        </p:nvSpPr>
        <p:spPr>
          <a:xfrm>
            <a:off x="552550" y="2045350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sigma^2  = SSE/n, where SSE is the sum of squared error and n is the sample size, thus sigma^2 is the MLE of the variance of the noise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K = # of parameters in the model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Thus AIC penalizes both the complexity of the model and the accuracy of fitting.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What is Supervised Machine Learning?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42" name="Google Shape;142;p28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8"/>
          <p:cNvSpPr txBox="1"/>
          <p:nvPr/>
        </p:nvSpPr>
        <p:spPr>
          <a:xfrm>
            <a:off x="1956150" y="1420400"/>
            <a:ext cx="59937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When ground-truth labels are known, so when we are training we check if we predict the training examples correctly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Prediction is compared with known label to improve the algorithm.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Classification = if the variable we are predicting is discrete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example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: genre of music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Regression = if the variable we are predicting is continuous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example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: box office returns for a movie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" name="Google Shape;144;p28"/>
          <p:cNvSpPr/>
          <p:nvPr/>
        </p:nvSpPr>
        <p:spPr>
          <a:xfrm flipH="1">
            <a:off x="1564325" y="1666650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45" name="Google Shape;145;p28"/>
          <p:cNvSpPr/>
          <p:nvPr/>
        </p:nvSpPr>
        <p:spPr>
          <a:xfrm flipH="1">
            <a:off x="1564325" y="2419326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46" name="Google Shape;146;p28"/>
          <p:cNvSpPr/>
          <p:nvPr/>
        </p:nvSpPr>
        <p:spPr>
          <a:xfrm flipH="1">
            <a:off x="1564325" y="3306297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47" name="Google Shape;147;p28"/>
          <p:cNvSpPr/>
          <p:nvPr/>
        </p:nvSpPr>
        <p:spPr>
          <a:xfrm flipH="1">
            <a:off x="1564350" y="4342827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BIC (Bayesian Information Criteria)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33" name="Google Shape;433;p64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64"/>
          <p:cNvSpPr txBox="1"/>
          <p:nvPr/>
        </p:nvSpPr>
        <p:spPr>
          <a:xfrm>
            <a:off x="552550" y="1388550"/>
            <a:ext cx="800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B</a:t>
            </a: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IC = ln(sigma^2) + kln(n)/n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5" name="Google Shape;435;p64"/>
          <p:cNvSpPr txBox="1"/>
          <p:nvPr/>
        </p:nvSpPr>
        <p:spPr>
          <a:xfrm>
            <a:off x="552550" y="2045350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The penalty for model complexity is larger for BIC than AIC, thus BIC tends to prefer smaller and simpler models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Report all 3 criterions to see if they agree with each other.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R^2 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41" name="Google Shape;441;p65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65"/>
          <p:cNvSpPr txBox="1"/>
          <p:nvPr/>
        </p:nvSpPr>
        <p:spPr>
          <a:xfrm>
            <a:off x="552550" y="1388550"/>
            <a:ext cx="800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R^2 = (SSE_0 - SSE)/SSE_0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43" name="Google Shape;443;p65"/>
          <p:cNvSpPr txBox="1"/>
          <p:nvPr/>
        </p:nvSpPr>
        <p:spPr>
          <a:xfrm>
            <a:off x="552550" y="2045350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Where SSE_0 = sum^n_{t = 1} (x_t - mean(x))^2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represents the </a:t>
            </a: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proportion of the variance</a:t>
            </a:r>
            <a:r>
              <a:rPr lang="en" sz="1900">
                <a:latin typeface="Oxygen"/>
                <a:ea typeface="Oxygen"/>
                <a:cs typeface="Oxygen"/>
                <a:sym typeface="Oxygen"/>
              </a:rPr>
              <a:t> for a dependent variable that's explained by an independent variable or variables in a regression model.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Ranging from 0 to 1.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R^2 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49" name="Google Shape;449;p66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66"/>
          <p:cNvSpPr txBox="1"/>
          <p:nvPr/>
        </p:nvSpPr>
        <p:spPr>
          <a:xfrm>
            <a:off x="552550" y="1388550"/>
            <a:ext cx="8002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R^2 = (SSE_0 - SSE)/SSE_0</a:t>
            </a:r>
            <a:endParaRPr b="1" sz="19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51" name="Google Shape;451;p66"/>
          <p:cNvSpPr txBox="1"/>
          <p:nvPr/>
        </p:nvSpPr>
        <p:spPr>
          <a:xfrm>
            <a:off x="552550" y="2045350"/>
            <a:ext cx="80022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Where SSE_0 = sum^n_{t = 1} (x_t - mean(x))^2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represents the </a:t>
            </a:r>
            <a:r>
              <a:rPr b="1" lang="en" sz="1900">
                <a:latin typeface="Oxygen"/>
                <a:ea typeface="Oxygen"/>
                <a:cs typeface="Oxygen"/>
                <a:sym typeface="Oxygen"/>
              </a:rPr>
              <a:t>proportion of the variance</a:t>
            </a:r>
            <a:r>
              <a:rPr lang="en" sz="1900">
                <a:latin typeface="Oxygen"/>
                <a:ea typeface="Oxygen"/>
                <a:cs typeface="Oxygen"/>
                <a:sym typeface="Oxygen"/>
              </a:rPr>
              <a:t> for a dependent variable that's explained by an independent variable or variables in a regression model.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900">
                <a:latin typeface="Oxygen"/>
                <a:ea typeface="Oxygen"/>
                <a:cs typeface="Oxygen"/>
                <a:sym typeface="Oxygen"/>
              </a:rPr>
              <a:t>Ranging from 0 to 1.</a:t>
            </a:r>
            <a:endParaRPr sz="19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Overfitting vs. Underfitting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57" name="Google Shape;457;p67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67"/>
          <p:cNvSpPr txBox="1"/>
          <p:nvPr/>
        </p:nvSpPr>
        <p:spPr>
          <a:xfrm>
            <a:off x="552550" y="1482700"/>
            <a:ext cx="80022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xygen"/>
                <a:ea typeface="Oxygen"/>
                <a:cs typeface="Oxygen"/>
                <a:sym typeface="Oxygen"/>
              </a:rPr>
              <a:t>Overfitting</a:t>
            </a:r>
            <a:r>
              <a:rPr lang="en" sz="2100">
                <a:latin typeface="Oxygen"/>
                <a:ea typeface="Oxygen"/>
                <a:cs typeface="Oxygen"/>
                <a:sym typeface="Oxygen"/>
              </a:rPr>
              <a:t>: Model is too complex, train-set error low, test-set error high</a:t>
            </a:r>
            <a:endParaRPr sz="21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latin typeface="Oxygen"/>
                <a:ea typeface="Oxygen"/>
                <a:cs typeface="Oxygen"/>
                <a:sym typeface="Oxygen"/>
              </a:rPr>
              <a:t>Underfitting:</a:t>
            </a:r>
            <a:r>
              <a:rPr lang="en" sz="2100">
                <a:latin typeface="Oxygen"/>
                <a:ea typeface="Oxygen"/>
                <a:cs typeface="Oxygen"/>
                <a:sym typeface="Oxygen"/>
              </a:rPr>
              <a:t> Model is too simple, train-set error high, test-set error high</a:t>
            </a:r>
            <a:endParaRPr sz="21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100">
                <a:latin typeface="Oxygen"/>
                <a:ea typeface="Oxygen"/>
                <a:cs typeface="Oxygen"/>
                <a:sym typeface="Oxygen"/>
              </a:rPr>
              <a:t>Generalization</a:t>
            </a:r>
            <a:r>
              <a:rPr lang="en" sz="2100">
                <a:latin typeface="Oxygen"/>
                <a:ea typeface="Oxygen"/>
                <a:cs typeface="Oxygen"/>
                <a:sym typeface="Oxygen"/>
              </a:rPr>
              <a:t>: a good balance between train and test set error, indicating a relatively preferable model</a:t>
            </a:r>
            <a:endParaRPr sz="21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Bias-Variance Trade-off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64" name="Google Shape;464;p68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5" name="Google Shape;4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150" y="1244350"/>
            <a:ext cx="3983001" cy="37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Bias-Variance Trade-off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71" name="Google Shape;471;p69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2" name="Google Shape;4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00" y="1292625"/>
            <a:ext cx="5811305" cy="373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649" y="166350"/>
            <a:ext cx="6793076" cy="48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88" y="152400"/>
            <a:ext cx="58714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29" y="0"/>
            <a:ext cx="86605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Regression 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AND 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Classification</a:t>
            </a:r>
            <a:endParaRPr b="1" sz="3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2 Types of Supervised ML Problems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53" name="Google Shape;153;p29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9"/>
          <p:cNvSpPr/>
          <p:nvPr/>
        </p:nvSpPr>
        <p:spPr>
          <a:xfrm>
            <a:off x="1179625" y="1773950"/>
            <a:ext cx="784800" cy="7848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</a:t>
            </a:r>
            <a:endParaRPr b="1" sz="25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1179625" y="3477491"/>
            <a:ext cx="784800" cy="7848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</a:t>
            </a:r>
            <a:endParaRPr b="1" sz="25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2203175" y="1672250"/>
            <a:ext cx="3719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xygen"/>
                <a:ea typeface="Oxygen"/>
                <a:cs typeface="Oxygen"/>
                <a:sym typeface="Oxygen"/>
              </a:rPr>
              <a:t>Regression</a:t>
            </a:r>
            <a:endParaRPr sz="30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2203175" y="3375800"/>
            <a:ext cx="3719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xygen"/>
                <a:ea typeface="Oxygen"/>
                <a:cs typeface="Oxygen"/>
                <a:sym typeface="Oxygen"/>
              </a:rPr>
              <a:t>Classification</a:t>
            </a:r>
            <a:endParaRPr sz="30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800" y="1407287"/>
            <a:ext cx="1820975" cy="13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963" y="3222953"/>
            <a:ext cx="2256651" cy="14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Logistic Regression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00" name="Google Shape;500;p74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650" y="3021850"/>
            <a:ext cx="3109350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575" y="2059250"/>
            <a:ext cx="19050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4"/>
          <p:cNvSpPr txBox="1"/>
          <p:nvPr/>
        </p:nvSpPr>
        <p:spPr>
          <a:xfrm>
            <a:off x="242400" y="1220075"/>
            <a:ext cx="70305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Logistic Regression uses this rule instead: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y = 1 if σ(W · x) &gt; Ɛ else 0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Where				           and Ɛ is some arbitrary threshold (i.e. 0.5)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Choice of weights and threshold determines model performance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How likely will [event] happen?	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o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r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Is this [entity] [A] or [B]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04" name="Google Shape;50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700" y="3323427"/>
            <a:ext cx="4572001" cy="8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5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Demo</a:t>
            </a:r>
            <a:endParaRPr b="1" sz="3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Non-linear Methods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7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Non-linear Methods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20" name="Google Shape;520;p77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1" name="Google Shape;5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150" y="1171225"/>
            <a:ext cx="7336895" cy="37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8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Polynomial Regression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27" name="Google Shape;527;p78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8"/>
          <p:cNvSpPr txBox="1"/>
          <p:nvPr/>
        </p:nvSpPr>
        <p:spPr>
          <a:xfrm>
            <a:off x="806625" y="1491475"/>
            <a:ext cx="70305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xygen"/>
                <a:ea typeface="Oxygen"/>
                <a:cs typeface="Oxygen"/>
                <a:sym typeface="Oxygen"/>
              </a:rPr>
              <a:t>Adding higher order terms to basic functions.</a:t>
            </a:r>
            <a:endParaRPr sz="24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xygen"/>
                <a:ea typeface="Oxygen"/>
                <a:cs typeface="Oxygen"/>
                <a:sym typeface="Oxygen"/>
              </a:rPr>
              <a:t>Transformation: log, </a:t>
            </a:r>
            <a:r>
              <a:rPr lang="en" sz="2400">
                <a:latin typeface="Oxygen"/>
                <a:ea typeface="Oxygen"/>
                <a:cs typeface="Oxygen"/>
                <a:sym typeface="Oxygen"/>
              </a:rPr>
              <a:t>exponential</a:t>
            </a:r>
            <a:r>
              <a:rPr lang="en" sz="2400">
                <a:latin typeface="Oxygen"/>
                <a:ea typeface="Oxygen"/>
                <a:cs typeface="Oxygen"/>
                <a:sym typeface="Oxygen"/>
              </a:rPr>
              <a:t>, cubic, etc.</a:t>
            </a:r>
            <a:endParaRPr sz="24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9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Regression Spline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34" name="Google Shape;534;p79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5" name="Google Shape;5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0" y="1306100"/>
            <a:ext cx="7979600" cy="34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50" y="460226"/>
            <a:ext cx="5726925" cy="43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1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GAM (Generalized Additive Models)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46" name="Google Shape;546;p81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7" name="Google Shape;5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450" y="1206475"/>
            <a:ext cx="6368410" cy="38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2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Interpretable ML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53" name="Google Shape;553;p82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82"/>
          <p:cNvSpPr txBox="1"/>
          <p:nvPr/>
        </p:nvSpPr>
        <p:spPr>
          <a:xfrm>
            <a:off x="806625" y="1491475"/>
            <a:ext cx="70305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xygen"/>
                <a:ea typeface="Oxygen"/>
                <a:cs typeface="Oxygen"/>
                <a:sym typeface="Oxygen"/>
              </a:rPr>
              <a:t>Rich Caruana, IBM</a:t>
            </a:r>
            <a:endParaRPr sz="2000">
              <a:latin typeface="Oxygen"/>
              <a:ea typeface="Oxygen"/>
              <a:cs typeface="Oxygen"/>
              <a:sym typeface="Oxyge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ygen"/>
              <a:buChar char="●"/>
            </a:pPr>
            <a:r>
              <a:rPr lang="en" sz="2000">
                <a:latin typeface="Oxygen"/>
                <a:ea typeface="Oxygen"/>
                <a:cs typeface="Oxygen"/>
                <a:sym typeface="Oxygen"/>
              </a:rPr>
              <a:t>Interpretable machine learning tools, glass-box </a:t>
            </a:r>
            <a:endParaRPr sz="2000">
              <a:latin typeface="Oxygen"/>
              <a:ea typeface="Oxygen"/>
              <a:cs typeface="Oxygen"/>
              <a:sym typeface="Oxyge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ygen"/>
              <a:buChar char="●"/>
            </a:pPr>
            <a:r>
              <a:rPr lang="en" sz="2000">
                <a:latin typeface="Oxygen"/>
                <a:ea typeface="Oxygen"/>
                <a:cs typeface="Oxygen"/>
                <a:sym typeface="Oxygen"/>
              </a:rPr>
              <a:t>Evolved from GAM</a:t>
            </a:r>
            <a:endParaRPr sz="2000">
              <a:latin typeface="Oxygen"/>
              <a:ea typeface="Oxygen"/>
              <a:cs typeface="Oxygen"/>
              <a:sym typeface="Oxyge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ygen"/>
              <a:buChar char="●"/>
            </a:pPr>
            <a:r>
              <a:rPr lang="en" sz="2000">
                <a:latin typeface="Oxygen"/>
                <a:ea typeface="Oxygen"/>
                <a:cs typeface="Oxygen"/>
                <a:sym typeface="Oxygen"/>
              </a:rPr>
              <a:t>Explainable Boosting Machine</a:t>
            </a:r>
            <a:endParaRPr sz="2000">
              <a:latin typeface="Oxygen"/>
              <a:ea typeface="Oxygen"/>
              <a:cs typeface="Oxygen"/>
              <a:sym typeface="Oxyge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ygen"/>
              <a:buChar char="●"/>
            </a:pPr>
            <a:r>
              <a:rPr lang="en" sz="2000">
                <a:latin typeface="Oxygen"/>
                <a:ea typeface="Oxygen"/>
                <a:cs typeface="Oxygen"/>
                <a:sym typeface="Oxygen"/>
              </a:rPr>
              <a:t>Easy for developers to find bias, then edit the model</a:t>
            </a:r>
            <a:endParaRPr sz="2000">
              <a:latin typeface="Oxygen"/>
              <a:ea typeface="Oxygen"/>
              <a:cs typeface="Oxygen"/>
              <a:sym typeface="Oxyge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ygen"/>
              <a:buChar char="●"/>
            </a:pPr>
            <a:r>
              <a:rPr lang="en" sz="2000">
                <a:latin typeface="Oxygen"/>
                <a:ea typeface="Oxygen"/>
                <a:cs typeface="Oxygen"/>
                <a:sym typeface="Oxygen"/>
              </a:rPr>
              <a:t>Usually the accuracy of </a:t>
            </a:r>
            <a:r>
              <a:rPr lang="en" sz="2000">
                <a:latin typeface="Oxygen"/>
                <a:ea typeface="Oxygen"/>
                <a:cs typeface="Oxygen"/>
                <a:sym typeface="Oxygen"/>
              </a:rPr>
              <a:t>training</a:t>
            </a:r>
            <a:r>
              <a:rPr lang="en" sz="2000">
                <a:latin typeface="Oxygen"/>
                <a:ea typeface="Oxygen"/>
                <a:cs typeface="Oxygen"/>
                <a:sym typeface="Oxygen"/>
              </a:rPr>
              <a:t> and the intelligibility of models have a negative correlation (intelligibility goes down as the model gets more complicated). However, EBM has both very high</a:t>
            </a:r>
            <a:endParaRPr sz="20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3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Classification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    Regression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30"/>
          <p:cNvSpPr/>
          <p:nvPr/>
        </p:nvSpPr>
        <p:spPr>
          <a:xfrm flipH="1">
            <a:off x="2596075" y="2440576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67" name="Google Shape;167;p30"/>
          <p:cNvSpPr/>
          <p:nvPr/>
        </p:nvSpPr>
        <p:spPr>
          <a:xfrm flipH="1">
            <a:off x="2596075" y="3327547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68" name="Google Shape;168;p30"/>
          <p:cNvSpPr/>
          <p:nvPr/>
        </p:nvSpPr>
        <p:spPr>
          <a:xfrm flipH="1">
            <a:off x="2596100" y="4211677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3012900" y="306575"/>
            <a:ext cx="580800" cy="5808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</a:t>
            </a:r>
            <a:endParaRPr b="1" sz="25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1376200" y="1387700"/>
            <a:ext cx="6354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latin typeface="Oxygen"/>
                <a:ea typeface="Oxygen"/>
                <a:cs typeface="Oxygen"/>
                <a:sym typeface="Oxygen"/>
              </a:rPr>
              <a:t>Continuous Dependent Variable</a:t>
            </a:r>
            <a:endParaRPr b="1" i="1" sz="20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2905500" y="2309475"/>
            <a:ext cx="4367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Predict the box office </a:t>
            </a: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revenue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 for a movie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2905500" y="3196450"/>
            <a:ext cx="4367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Predict </a:t>
            </a: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revenue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 for a new gas station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905500" y="4080575"/>
            <a:ext cx="4367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Predict the </a:t>
            </a: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price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 of a certain stock / house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Confusion Matrix and Accuracy Measures 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65" name="Google Shape;565;p84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84"/>
          <p:cNvSpPr txBox="1"/>
          <p:nvPr/>
        </p:nvSpPr>
        <p:spPr>
          <a:xfrm>
            <a:off x="310000" y="1299300"/>
            <a:ext cx="53985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67" name="Google Shape;56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988" y="3087100"/>
            <a:ext cx="23145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4"/>
          <p:cNvPicPr preferRelativeResize="0"/>
          <p:nvPr/>
        </p:nvPicPr>
        <p:blipFill rotWithShape="1">
          <a:blip r:embed="rId4">
            <a:alphaModFix/>
          </a:blip>
          <a:srcRect b="11883" l="6648" r="7114" t="9052"/>
          <a:stretch/>
        </p:blipFill>
        <p:spPr>
          <a:xfrm>
            <a:off x="700575" y="2727450"/>
            <a:ext cx="4617349" cy="21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5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Methods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6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Tree Models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7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Tree Models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84" name="Google Shape;584;p87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87"/>
          <p:cNvSpPr txBox="1"/>
          <p:nvPr/>
        </p:nvSpPr>
        <p:spPr>
          <a:xfrm>
            <a:off x="527550" y="1469600"/>
            <a:ext cx="8235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Popular for classification, but works for regression as well</a:t>
            </a:r>
            <a:r>
              <a:rPr lang="en" sz="1100">
                <a:solidFill>
                  <a:schemeClr val="dk1"/>
                </a:solidFill>
              </a:rPr>
              <a:t>	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86" name="Google Shape;5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088" y="1792600"/>
            <a:ext cx="5398274" cy="30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8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Decision Tree for Regression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92" name="Google Shape;592;p88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88"/>
          <p:cNvSpPr txBox="1"/>
          <p:nvPr/>
        </p:nvSpPr>
        <p:spPr>
          <a:xfrm>
            <a:off x="527550" y="1469600"/>
            <a:ext cx="8235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Leaf, internal nodes, branch, split</a:t>
            </a:r>
            <a:r>
              <a:rPr lang="en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94" name="Google Shape;59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213" y="2063825"/>
            <a:ext cx="5722881" cy="287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Prediction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00" name="Google Shape;600;p89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1" name="Google Shape;60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475" y="1174075"/>
            <a:ext cx="5563136" cy="390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0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Prediction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07" name="Google Shape;607;p90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90"/>
          <p:cNvSpPr txBox="1"/>
          <p:nvPr/>
        </p:nvSpPr>
        <p:spPr>
          <a:xfrm>
            <a:off x="527550" y="1314200"/>
            <a:ext cx="8235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There are J number of regions Rj. Ideally, we want to minimize the residual sum of squares:</a:t>
            </a:r>
            <a:r>
              <a:rPr lang="en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609" name="Google Shape;6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700" y="2083250"/>
            <a:ext cx="3712608" cy="13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0"/>
          <p:cNvSpPr txBox="1"/>
          <p:nvPr/>
        </p:nvSpPr>
        <p:spPr>
          <a:xfrm>
            <a:off x="527550" y="3572200"/>
            <a:ext cx="82359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However a more doable way is to fit a tree greedily: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xygen"/>
              <a:buChar char="○"/>
            </a:pPr>
            <a:r>
              <a:rPr lang="en" sz="1600">
                <a:solidFill>
                  <a:schemeClr val="dk1"/>
                </a:solidFill>
              </a:rPr>
              <a:t>First fit a large tree</a:t>
            </a:r>
            <a:endParaRPr sz="16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○"/>
            </a:pPr>
            <a:r>
              <a:rPr lang="en" sz="1600">
                <a:solidFill>
                  <a:schemeClr val="dk1"/>
                </a:solidFill>
              </a:rPr>
              <a:t>Then prune it	</a:t>
            </a: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Growing a Decision Tree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16" name="Google Shape;616;p91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91"/>
          <p:cNvSpPr txBox="1"/>
          <p:nvPr/>
        </p:nvSpPr>
        <p:spPr>
          <a:xfrm>
            <a:off x="454050" y="1171350"/>
            <a:ext cx="82359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Recursive binary fitting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Find a predictor Xj and a cutpoint s that gives the best RSS by splitting the predictor space into {X | Xj &lt; s}  and {X | Xj &gt;= s}.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Repeat: find the best region to split, and the best way to split it. Stop when a leaf/region has too few observations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618" name="Google Shape;6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438" y="2791900"/>
            <a:ext cx="6438427" cy="22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2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Pruning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24" name="Google Shape;624;p92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92"/>
          <p:cNvSpPr txBox="1"/>
          <p:nvPr/>
        </p:nvSpPr>
        <p:spPr>
          <a:xfrm>
            <a:off x="454050" y="1210200"/>
            <a:ext cx="82359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Find a subtree that minimizes the CV error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“Cost complexity pruning”: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For each α, find the subtree T that minimizes RSS(T)+α|T| where |T| = #of leaves = # of regions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As α increases, branches are cut off sequentially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Find the best α by CV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Repeat: find the best region to split, and the best way to split it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3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Regression Tree Fitting Algorithm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31" name="Google Shape;631;p93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93"/>
          <p:cNvSpPr txBox="1"/>
          <p:nvPr/>
        </p:nvSpPr>
        <p:spPr>
          <a:xfrm>
            <a:off x="531750" y="1614225"/>
            <a:ext cx="82359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Grow a large tree by recursive binary splitting 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Stop when a leaf/region has too few observations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For each value of α, obtain a subtree by cost complexity pruning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Compute the CV error of the subtree corresponding to each α. Pick and output the best subtree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       Classification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79" name="Google Shape;179;p31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31"/>
          <p:cNvSpPr/>
          <p:nvPr/>
        </p:nvSpPr>
        <p:spPr>
          <a:xfrm flipH="1">
            <a:off x="1834075" y="2364376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1" name="Google Shape;181;p31"/>
          <p:cNvSpPr/>
          <p:nvPr/>
        </p:nvSpPr>
        <p:spPr>
          <a:xfrm flipH="1">
            <a:off x="1834075" y="3251347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2" name="Google Shape;182;p31"/>
          <p:cNvSpPr/>
          <p:nvPr/>
        </p:nvSpPr>
        <p:spPr>
          <a:xfrm flipH="1">
            <a:off x="1834100" y="4135477"/>
            <a:ext cx="152400" cy="152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3012900" y="306575"/>
            <a:ext cx="580800" cy="5808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</a:t>
            </a:r>
            <a:endParaRPr b="1" sz="25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1528600" y="1387700"/>
            <a:ext cx="6354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latin typeface="Oxygen"/>
                <a:ea typeface="Oxygen"/>
                <a:cs typeface="Oxygen"/>
                <a:sym typeface="Oxygen"/>
              </a:rPr>
              <a:t>Dependent Variable is Categorical / Discrete</a:t>
            </a:r>
            <a:endParaRPr b="1" i="1" sz="20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2143500" y="2233275"/>
            <a:ext cx="6062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Binary: 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Predict if a passenger on the Titanic survived or perished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2143500" y="3120250"/>
            <a:ext cx="50490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Binary: 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Predict if an email is spam or not spam (ham)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2143500" y="4004375"/>
            <a:ext cx="5689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xygen"/>
                <a:ea typeface="Oxygen"/>
                <a:cs typeface="Oxygen"/>
                <a:sym typeface="Oxygen"/>
              </a:rPr>
              <a:t>Multi-Class: 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Predict the type of cuisine based on ingredients in a recipe 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4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Classification Tree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38" name="Google Shape;638;p94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94"/>
          <p:cNvSpPr txBox="1"/>
          <p:nvPr/>
        </p:nvSpPr>
        <p:spPr>
          <a:xfrm>
            <a:off x="531750" y="1326750"/>
            <a:ext cx="82359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Predictor space partitioned into J non-overlapping regions R1, R2, . . . , RJ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If an observation (x1,...,xp) falls into Rj: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xygen"/>
              <a:buChar char="○"/>
            </a:pPr>
            <a:r>
              <a:rPr lang="en" sz="15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y_hat = most common class of observations in Rj</a:t>
            </a:r>
            <a:endParaRPr sz="15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xygen"/>
              <a:buChar char="●"/>
            </a:pPr>
            <a:r>
              <a:rPr lang="en" sz="15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Fitting algorithm is the same, but need a different metric than RSS when doing cost complexity pruning:</a:t>
            </a:r>
            <a:endParaRPr sz="15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xygen"/>
              <a:buChar char="○"/>
            </a:pPr>
            <a:r>
              <a:rPr lang="en" sz="15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Classification error: E = 1 − max_k(p_mk ) (p_mk = proportion of obs in Rm from k)</a:t>
            </a:r>
            <a:endParaRPr sz="15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xygen"/>
              <a:buChar char="○"/>
            </a:pPr>
            <a:r>
              <a:rPr lang="en" sz="15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Gini index, measuring the purity of a region Rm</a:t>
            </a:r>
            <a:endParaRPr sz="15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xygen"/>
              <a:buChar char="○"/>
            </a:pPr>
            <a:r>
              <a:rPr lang="en" sz="15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Cross-entropy (similar to Gini index)</a:t>
            </a:r>
            <a:endParaRPr sz="15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5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Example: Growing a Classification Tree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45" name="Google Shape;645;p95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6" name="Google Shape;64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413" y="1244000"/>
            <a:ext cx="6741172" cy="37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6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Example: After Pruning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52" name="Google Shape;652;p96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3" name="Google Shape;65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0" y="1197375"/>
            <a:ext cx="6420501" cy="373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7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Tree Ensembles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59" name="Google Shape;659;p97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97"/>
          <p:cNvSpPr txBox="1"/>
          <p:nvPr/>
        </p:nvSpPr>
        <p:spPr>
          <a:xfrm>
            <a:off x="531750" y="1326750"/>
            <a:ext cx="82359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Decision tree is good as it is: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Easy to visualize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Easy to interpret and explain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Easily handles categorical predictors with multiple levels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However, a single tree usually has high variance and is not accurate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Need </a:t>
            </a:r>
            <a:r>
              <a:rPr b="1" lang="en" sz="1500">
                <a:latin typeface="Oxygen"/>
                <a:ea typeface="Oxygen"/>
                <a:cs typeface="Oxygen"/>
                <a:sym typeface="Oxygen"/>
              </a:rPr>
              <a:t>many </a:t>
            </a:r>
            <a:r>
              <a:rPr lang="en" sz="1500">
                <a:latin typeface="Oxygen"/>
                <a:ea typeface="Oxygen"/>
                <a:cs typeface="Oxygen"/>
                <a:sym typeface="Oxygen"/>
              </a:rPr>
              <a:t>trees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Bagging: reduce variance by averaging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8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Bagging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66" name="Google Shape;666;p98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98"/>
          <p:cNvSpPr txBox="1"/>
          <p:nvPr/>
        </p:nvSpPr>
        <p:spPr>
          <a:xfrm>
            <a:off x="531750" y="1326750"/>
            <a:ext cx="8235900" cy="3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To reduce variance: average many decision trees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Ideally: Fit trees to many training sets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Alternatively: Divide a training set into B (non-overlapping) subsets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Averaging uncorrelated quantities reduces variance more significantly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But the resulted trees may be very </a:t>
            </a:r>
            <a:r>
              <a:rPr b="1" lang="en" sz="1500">
                <a:latin typeface="Oxygen"/>
                <a:ea typeface="Oxygen"/>
                <a:cs typeface="Oxygen"/>
                <a:sym typeface="Oxygen"/>
              </a:rPr>
              <a:t>correlated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Random Forest: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decorrelates trees by random feature selection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9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Random Forest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73" name="Google Shape;673;p99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99"/>
          <p:cNvSpPr txBox="1"/>
          <p:nvPr/>
        </p:nvSpPr>
        <p:spPr>
          <a:xfrm>
            <a:off x="531750" y="1326750"/>
            <a:ext cx="8235900" cy="3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Growing a tree ˆf ∗b: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Each time a split is to be identified: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Out of p predictors, randomly sample m ≪ p (eg. m = sqrt(p)) of them as candidates 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○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Find the best split based on one of these m predictors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Combine many trees into one model to improve over a single decision tree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Use large trees (grow without pruning) based on bootstrap samples (could change the option of sampling by hyperparameter tuning in sklearn package)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Combine by averaging trees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0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Demo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1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K Nearest Neighbors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85" name="Google Shape;685;p101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6" name="Google Shape;68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725" y="2023750"/>
            <a:ext cx="2425475" cy="21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1"/>
          <p:cNvSpPr txBox="1"/>
          <p:nvPr/>
        </p:nvSpPr>
        <p:spPr>
          <a:xfrm>
            <a:off x="310000" y="1827000"/>
            <a:ext cx="5398500" cy="2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For new data points, find the k nearest neighbors with known labels. 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Output is majority vote (for classification) or average (for regression) of these neighbors.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Feature selection, value of k, and the distance metric all dramatically affect the output and accuracy. 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Very sensitive to noisy/insignificant features.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2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K Nearest Neighbors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93" name="Google Shape;693;p102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4" name="Google Shape;6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475" y="2827225"/>
            <a:ext cx="5740927" cy="213493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02"/>
          <p:cNvSpPr txBox="1"/>
          <p:nvPr/>
        </p:nvSpPr>
        <p:spPr>
          <a:xfrm>
            <a:off x="310000" y="1827000"/>
            <a:ext cx="5398500" cy="2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Oxygen"/>
              <a:buChar char="●"/>
            </a:pPr>
            <a:r>
              <a:rPr lang="en" sz="1500">
                <a:latin typeface="Oxygen"/>
                <a:ea typeface="Oxygen"/>
                <a:cs typeface="Oxygen"/>
                <a:sym typeface="Oxygen"/>
              </a:rPr>
              <a:t>How similar are things? Normally think of using Euclidean distance, but just like with loss functions, there’s cases when you’d like to define “similarity” differently.</a:t>
            </a:r>
            <a:endParaRPr sz="15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3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Demo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Linear </a:t>
            </a: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Regression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4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Perceptron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706" name="Google Shape;706;p104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104"/>
          <p:cNvSpPr txBox="1"/>
          <p:nvPr>
            <p:ph idx="1" type="subTitle"/>
          </p:nvPr>
        </p:nvSpPr>
        <p:spPr>
          <a:xfrm>
            <a:off x="1133200" y="2779800"/>
            <a:ext cx="7030500" cy="23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xygen"/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Simple linear classifier/Hyperplane</a:t>
            </a:r>
            <a:endParaRPr b="1"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xygen"/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Training data are fed in one at a time, weights are adjusted after each incorrectly classified example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xygen"/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Will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never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converge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or classify all training points correctly if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the data is not linearly separable</a:t>
            </a:r>
            <a:endParaRPr b="1"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08" name="Google Shape;708;p104"/>
          <p:cNvSpPr/>
          <p:nvPr/>
        </p:nvSpPr>
        <p:spPr>
          <a:xfrm>
            <a:off x="3335100" y="1455050"/>
            <a:ext cx="1512300" cy="59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04"/>
          <p:cNvSpPr txBox="1"/>
          <p:nvPr/>
        </p:nvSpPr>
        <p:spPr>
          <a:xfrm>
            <a:off x="3562665" y="1547213"/>
            <a:ext cx="110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Perceptron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10" name="Google Shape;710;p104"/>
          <p:cNvSpPr/>
          <p:nvPr/>
        </p:nvSpPr>
        <p:spPr>
          <a:xfrm>
            <a:off x="2476300" y="1718525"/>
            <a:ext cx="709500" cy="18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04"/>
          <p:cNvSpPr/>
          <p:nvPr/>
        </p:nvSpPr>
        <p:spPr>
          <a:xfrm>
            <a:off x="4996700" y="1727825"/>
            <a:ext cx="774900" cy="1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04"/>
          <p:cNvSpPr txBox="1"/>
          <p:nvPr/>
        </p:nvSpPr>
        <p:spPr>
          <a:xfrm>
            <a:off x="1216075" y="1608200"/>
            <a:ext cx="1409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Input features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13" name="Google Shape;713;p104"/>
          <p:cNvSpPr txBox="1"/>
          <p:nvPr/>
        </p:nvSpPr>
        <p:spPr>
          <a:xfrm>
            <a:off x="2308250" y="2140200"/>
            <a:ext cx="4069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Output = features </a:t>
            </a:r>
            <a:r>
              <a:rPr b="1" lang="en"/>
              <a:t>·</a:t>
            </a:r>
            <a:r>
              <a:rPr lang="en"/>
              <a:t> weights + bias constant</a:t>
            </a:r>
            <a:endParaRPr/>
          </a:p>
        </p:txBody>
      </p:sp>
      <p:sp>
        <p:nvSpPr>
          <p:cNvPr id="714" name="Google Shape;714;p104"/>
          <p:cNvSpPr txBox="1"/>
          <p:nvPr/>
        </p:nvSpPr>
        <p:spPr>
          <a:xfrm>
            <a:off x="5805725" y="1365325"/>
            <a:ext cx="2579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Output: 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if &gt;0 then classify as 1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if &lt;=0 then classify as 0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5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Perceptron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720" name="Google Shape;720;p105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1" name="Google Shape;72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1525"/>
            <a:ext cx="8839198" cy="27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5"/>
          <p:cNvSpPr txBox="1"/>
          <p:nvPr/>
        </p:nvSpPr>
        <p:spPr>
          <a:xfrm>
            <a:off x="418775" y="1267075"/>
            <a:ext cx="82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= (1,1); x = (-1,4) and y = -1 then w = (2,-3)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6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Demo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7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Support Vector Machines (SVM)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733" name="Google Shape;733;p107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107"/>
          <p:cNvSpPr txBox="1"/>
          <p:nvPr/>
        </p:nvSpPr>
        <p:spPr>
          <a:xfrm>
            <a:off x="596950" y="1505475"/>
            <a:ext cx="791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“The Social Distancing of Hyperplanes” - Thorsten Joachims</a:t>
            </a:r>
            <a:endParaRPr b="1" i="1" sz="2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35" name="Google Shape;735;p107"/>
          <p:cNvSpPr txBox="1"/>
          <p:nvPr>
            <p:ph idx="1" type="subTitle"/>
          </p:nvPr>
        </p:nvSpPr>
        <p:spPr>
          <a:xfrm>
            <a:off x="338325" y="1957900"/>
            <a:ext cx="49539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Similar to the perceptron, where it attempts to find a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hyperplane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that separates the data.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Maximizes the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margin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of the hyperplane - the distance between the plane and the closest point in each category (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support vector</a:t>
            </a: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).</a:t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228600" lvl="0" marL="45720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Can deal with data that is not linearly separable (unlike the perceptron) - </a:t>
            </a:r>
            <a:r>
              <a:rPr b="1"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soft margin</a:t>
            </a:r>
            <a:endParaRPr b="1"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36" name="Google Shape;7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519" y="2105500"/>
            <a:ext cx="2649831" cy="2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07"/>
          <p:cNvPicPr preferRelativeResize="0"/>
          <p:nvPr/>
        </p:nvPicPr>
        <p:blipFill rotWithShape="1">
          <a:blip r:embed="rId4">
            <a:alphaModFix/>
          </a:blip>
          <a:srcRect b="0" l="33588" r="36022" t="67089"/>
          <a:stretch/>
        </p:blipFill>
        <p:spPr>
          <a:xfrm>
            <a:off x="3371725" y="4134175"/>
            <a:ext cx="2566399" cy="8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8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Soft-Margin Support Vector Machines (SVM)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743" name="Google Shape;743;p108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4" name="Google Shape;74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9525"/>
            <a:ext cx="3849105" cy="3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905" y="1259525"/>
            <a:ext cx="4837695" cy="369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9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Kernels 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(see CS 4780 website: </a:t>
            </a:r>
            <a:r>
              <a:rPr b="1" lang="en" sz="2000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https://www.cs.cornell.edu/courses/cs4780/2019fa/</a:t>
            </a:r>
            <a:r>
              <a:rPr b="1" lang="en" sz="2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 )</a:t>
            </a:r>
            <a:endParaRPr b="1" sz="2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0"/>
          <p:cNvSpPr txBox="1"/>
          <p:nvPr/>
        </p:nvSpPr>
        <p:spPr>
          <a:xfrm>
            <a:off x="0" y="86825"/>
            <a:ext cx="9144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</a:rPr>
              <a:t>Kernels</a:t>
            </a:r>
            <a:endParaRPr b="1" sz="3000">
              <a:solidFill>
                <a:srgbClr val="1155CC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756" name="Google Shape;756;p110"/>
          <p:cNvCxnSpPr/>
          <p:nvPr/>
        </p:nvCxnSpPr>
        <p:spPr>
          <a:xfrm>
            <a:off x="435700" y="1107125"/>
            <a:ext cx="8235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110"/>
          <p:cNvSpPr txBox="1"/>
          <p:nvPr>
            <p:ph idx="1" type="subTitle"/>
          </p:nvPr>
        </p:nvSpPr>
        <p:spPr>
          <a:xfrm>
            <a:off x="332875" y="2571750"/>
            <a:ext cx="43992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Kernels add more features based on its rule. A polynomial of degree 2 would square its features and have those in addition to its original features.</a:t>
            </a:r>
            <a:endParaRPr b="1"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58" name="Google Shape;75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125" y="2113300"/>
            <a:ext cx="4114876" cy="19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1"/>
          <p:cNvSpPr txBox="1"/>
          <p:nvPr>
            <p:ph type="title"/>
          </p:nvPr>
        </p:nvSpPr>
        <p:spPr>
          <a:xfrm>
            <a:off x="311700" y="1798050"/>
            <a:ext cx="8520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Demo</a:t>
            </a:r>
            <a:endParaRPr b="1" sz="6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C4587"/>
                </a:solidFill>
                <a:latin typeface="Hind"/>
                <a:ea typeface="Hind"/>
                <a:cs typeface="Hind"/>
                <a:sym typeface="Hind"/>
              </a:rPr>
              <a:t>Linear Regression</a:t>
            </a:r>
            <a:endParaRPr i="0" sz="2400" u="none" cap="none" strike="noStrike">
              <a:solidFill>
                <a:srgbClr val="1C4587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751300"/>
            <a:ext cx="8520600" cy="28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is an input;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, …,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are the features of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is an output (usually a single value)</a:t>
            </a:r>
            <a:endParaRPr i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’s are “weights”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Helvetica Neue"/>
              <a:buChar char="○"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linear regression equation is defined by its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’s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Given a set of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’s and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’s, the program finds a set of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’s that (almost) satisfies the equation above for all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’s and </a:t>
            </a:r>
            <a:r>
              <a:rPr i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’s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Then, you can plug in the feature values of a new </a:t>
            </a:r>
            <a:r>
              <a:rPr i="1"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and to predict its </a:t>
            </a:r>
            <a:r>
              <a:rPr i="1"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i="1"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428750" y="1085100"/>
            <a:ext cx="445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B</a:t>
            </a:r>
            <a:r>
              <a:rPr b="0" baseline="-2500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B</a:t>
            </a:r>
            <a:r>
              <a:rPr b="0" baseline="-2500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… + B</a:t>
            </a:r>
            <a:r>
              <a:rPr b="0" baseline="-2500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" sz="24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b="0" i="0" sz="2000" u="none" cap="none" strike="noStrike">
              <a:solidFill>
                <a:srgbClr val="595959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8465441" y="4955224"/>
            <a:ext cx="95400" cy="95400"/>
          </a:xfrm>
          <a:prstGeom prst="ellipse">
            <a:avLst/>
          </a:prstGeom>
          <a:solidFill>
            <a:srgbClr val="1C4D99"/>
          </a:solidFill>
          <a:ln cap="flat" cmpd="sng" w="9525">
            <a:solidFill>
              <a:srgbClr val="1A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8578405" y="4955224"/>
            <a:ext cx="95400" cy="95400"/>
          </a:xfrm>
          <a:prstGeom prst="ellipse">
            <a:avLst/>
          </a:prstGeom>
          <a:solidFill>
            <a:srgbClr val="1C4D99"/>
          </a:solidFill>
          <a:ln cap="flat" cmpd="sng" w="9525">
            <a:solidFill>
              <a:srgbClr val="1A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3"/>
          <p:cNvSpPr/>
          <p:nvPr/>
        </p:nvSpPr>
        <p:spPr>
          <a:xfrm>
            <a:off x="8711755" y="4955224"/>
            <a:ext cx="95400" cy="95400"/>
          </a:xfrm>
          <a:prstGeom prst="ellipse">
            <a:avLst/>
          </a:prstGeom>
          <a:solidFill>
            <a:srgbClr val="1C4D99"/>
          </a:solidFill>
          <a:ln cap="flat" cmpd="sng" w="9525">
            <a:solidFill>
              <a:srgbClr val="1A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